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
  </p:notesMasterIdLst>
  <p:sldIdLst>
    <p:sldId id="256" r:id="rId2"/>
    <p:sldId id="282" r:id="rId3"/>
    <p:sldId id="781" r:id="rId4"/>
    <p:sldId id="786" r:id="rId5"/>
    <p:sldId id="787" r:id="rId6"/>
    <p:sldId id="788" r:id="rId7"/>
    <p:sldId id="745" r:id="rId8"/>
    <p:sldId id="789" r:id="rId9"/>
    <p:sldId id="602" r:id="rId10"/>
    <p:sldId id="273" r:id="rId11"/>
    <p:sldId id="274" r:id="rId12"/>
    <p:sldId id="275" r:id="rId13"/>
    <p:sldId id="27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781"/>
            <p14:sldId id="786"/>
            <p14:sldId id="787"/>
            <p14:sldId id="788"/>
            <p14:sldId id="745"/>
            <p14:sldId id="789"/>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79" autoAdjust="0"/>
    <p:restoredTop sz="96447" autoAdjust="0"/>
  </p:normalViewPr>
  <p:slideViewPr>
    <p:cSldViewPr snapToGrid="0">
      <p:cViewPr varScale="1">
        <p:scale>
          <a:sx n="85" d="100"/>
          <a:sy n="85" d="100"/>
        </p:scale>
        <p:origin x="834" y="9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2021-07-22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trace of a matrix</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trace of a matrix</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The trace of a matrix</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The trace of a matrix</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The trace of a matrix</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The trace of a matrix</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The trace of a matrix</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trace of a matrix</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trace of a matrix</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trace of a matrix</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The trace of a matrix</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8.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audio" Target="../media/media4.m4a"/><Relationship Id="rId7" Type="http://schemas.openxmlformats.org/officeDocument/2006/relationships/oleObject" Target="../embeddings/oleObject3.bin"/><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0.wmf"/><Relationship Id="rId11" Type="http://schemas.openxmlformats.org/officeDocument/2006/relationships/image" Target="../media/image8.png"/><Relationship Id="rId5" Type="http://schemas.openxmlformats.org/officeDocument/2006/relationships/oleObject" Target="../embeddings/oleObject2.bin"/><Relationship Id="rId10" Type="http://schemas.openxmlformats.org/officeDocument/2006/relationships/image" Target="../media/image12.wmf"/><Relationship Id="rId4" Type="http://schemas.openxmlformats.org/officeDocument/2006/relationships/slideLayout" Target="../slideLayouts/slideLayout2.xml"/><Relationship Id="rId9"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audio" Target="../media/media5.m4a"/><Relationship Id="rId7" Type="http://schemas.openxmlformats.org/officeDocument/2006/relationships/oleObject" Target="../embeddings/oleObject6.bin"/><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3.wmf"/><Relationship Id="rId5" Type="http://schemas.openxmlformats.org/officeDocument/2006/relationships/oleObject" Target="../embeddings/oleObject5.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oleObject" Target="../embeddings/oleObject11.bin"/><Relationship Id="rId3" Type="http://schemas.openxmlformats.org/officeDocument/2006/relationships/audio" Target="../media/media6.m4a"/><Relationship Id="rId7" Type="http://schemas.openxmlformats.org/officeDocument/2006/relationships/oleObject" Target="../embeddings/oleObject8.bin"/><Relationship Id="rId12" Type="http://schemas.openxmlformats.org/officeDocument/2006/relationships/image" Target="../media/image18.wmf"/><Relationship Id="rId17" Type="http://schemas.openxmlformats.org/officeDocument/2006/relationships/image" Target="../media/image8.png"/><Relationship Id="rId2" Type="http://schemas.microsoft.com/office/2007/relationships/media" Target="../media/media6.m4a"/><Relationship Id="rId16" Type="http://schemas.openxmlformats.org/officeDocument/2006/relationships/image" Target="../media/image20.wmf"/><Relationship Id="rId1" Type="http://schemas.openxmlformats.org/officeDocument/2006/relationships/tags" Target="../tags/tag4.xml"/><Relationship Id="rId6" Type="http://schemas.openxmlformats.org/officeDocument/2006/relationships/image" Target="../media/image15.wmf"/><Relationship Id="rId11" Type="http://schemas.openxmlformats.org/officeDocument/2006/relationships/oleObject" Target="../embeddings/oleObject10.bin"/><Relationship Id="rId5" Type="http://schemas.openxmlformats.org/officeDocument/2006/relationships/oleObject" Target="../embeddings/oleObject7.bin"/><Relationship Id="rId15" Type="http://schemas.openxmlformats.org/officeDocument/2006/relationships/oleObject" Target="../embeddings/oleObject12.bin"/><Relationship Id="rId10" Type="http://schemas.openxmlformats.org/officeDocument/2006/relationships/image" Target="../media/image17.wmf"/><Relationship Id="rId4" Type="http://schemas.openxmlformats.org/officeDocument/2006/relationships/slideLayout" Target="../slideLayouts/slideLayout2.xml"/><Relationship Id="rId9" Type="http://schemas.openxmlformats.org/officeDocument/2006/relationships/oleObject" Target="../embeddings/oleObject9.bin"/><Relationship Id="rId14" Type="http://schemas.openxmlformats.org/officeDocument/2006/relationships/image" Target="../media/image19.wmf"/></Relationships>
</file>

<file path=ppt/slides/_rels/slide7.xml.rels><?xml version="1.0" encoding="UTF-8" standalone="yes"?>
<Relationships xmlns="http://schemas.openxmlformats.org/package/2006/relationships"><Relationship Id="rId8" Type="http://schemas.openxmlformats.org/officeDocument/2006/relationships/image" Target="../media/image22.wmf"/><Relationship Id="rId13" Type="http://schemas.openxmlformats.org/officeDocument/2006/relationships/image" Target="../media/image8.png"/><Relationship Id="rId3" Type="http://schemas.openxmlformats.org/officeDocument/2006/relationships/audio" Target="../media/media7.m4a"/><Relationship Id="rId7" Type="http://schemas.openxmlformats.org/officeDocument/2006/relationships/oleObject" Target="../embeddings/oleObject14.bin"/><Relationship Id="rId12" Type="http://schemas.openxmlformats.org/officeDocument/2006/relationships/image" Target="../media/image24.wmf"/><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21.w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23.wmf"/><Relationship Id="rId4" Type="http://schemas.openxmlformats.org/officeDocument/2006/relationships/slideLayout" Target="../slideLayouts/slideLayout2.xml"/><Relationship Id="rId9" Type="http://schemas.openxmlformats.org/officeDocument/2006/relationships/oleObject" Target="../embeddings/oleObject15.bin"/></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8.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25.wmf"/><Relationship Id="rId5" Type="http://schemas.openxmlformats.org/officeDocument/2006/relationships/oleObject" Target="../embeddings/oleObject17.bin"/><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9.2 </a:t>
            </a:r>
            <a:r>
              <a:rPr lang="en-US" dirty="0"/>
              <a:t>The trace of a matrix</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1EC8FD61-A8D6-4276-A30F-78DEBC5E2E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7657"/>
    </mc:Choice>
    <mc:Fallback xmlns="">
      <p:transition spd="slow" advTm="7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https://en.wikipedia.org/wiki/Trace_(linear_algebra)</a:t>
            </a:r>
          </a:p>
        </p:txBody>
      </p:sp>
      <p:sp>
        <p:nvSpPr>
          <p:cNvPr id="4" name="Footer Placeholder 3"/>
          <p:cNvSpPr>
            <a:spLocks noGrp="1"/>
          </p:cNvSpPr>
          <p:nvPr>
            <p:ph type="ftr" sz="quarter" idx="11"/>
          </p:nvPr>
        </p:nvSpPr>
        <p:spPr/>
        <p:txBody>
          <a:bodyPr/>
          <a:lstStyle/>
          <a:p>
            <a:r>
              <a:rPr lang="en-US"/>
              <a:t>The trace of a matrix</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The trace of a matrix</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The trace of a matrix</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The trace of a matrix</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Define the trace of a matrix</a:t>
            </a:r>
          </a:p>
          <a:p>
            <a:pPr lvl="1"/>
            <a:r>
              <a:rPr lang="en-US" dirty="0"/>
              <a:t>Look at some consequences</a:t>
            </a:r>
          </a:p>
          <a:p>
            <a:pPr lvl="1"/>
            <a:r>
              <a:rPr lang="en-US" dirty="0"/>
              <a:t>Consider an application</a:t>
            </a:r>
          </a:p>
        </p:txBody>
      </p:sp>
      <p:sp>
        <p:nvSpPr>
          <p:cNvPr id="4" name="Footer Placeholder 3"/>
          <p:cNvSpPr>
            <a:spLocks noGrp="1"/>
          </p:cNvSpPr>
          <p:nvPr>
            <p:ph type="ftr" sz="quarter" idx="11"/>
          </p:nvPr>
        </p:nvSpPr>
        <p:spPr/>
        <p:txBody>
          <a:bodyPr/>
          <a:lstStyle/>
          <a:p>
            <a:r>
              <a:rPr lang="en-US"/>
              <a:t>The trace of a matrix</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859EDD0D-B4B2-401C-B5F2-2D4A7857FF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11897"/>
    </mc:Choice>
    <mc:Fallback xmlns="">
      <p:transition spd="slow" advTm="11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trace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Given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t>, then  linear operator</a:t>
            </a:r>
          </a:p>
          <a:p>
            <a:pPr lvl="1"/>
            <a:r>
              <a:rPr lang="en-US" dirty="0"/>
              <a:t>That is, </a:t>
            </a:r>
            <a:r>
              <a:rPr lang="en-US" i="1" dirty="0">
                <a:latin typeface="Times New Roman" panose="02020603050405020304" pitchFamily="18" charset="0"/>
              </a:rPr>
              <a:t>A</a:t>
            </a:r>
            <a:r>
              <a:rPr lang="en-US" dirty="0">
                <a:latin typeface="Times New Roman" panose="02020603050405020304" pitchFamily="18" charset="0"/>
              </a:rPr>
              <a:t> ∈ ℒ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a:t>
            </a:r>
            <a:endParaRPr lang="en-US" dirty="0"/>
          </a:p>
          <a:p>
            <a:pPr marL="0" indent="0">
              <a:buNone/>
            </a:pPr>
            <a:r>
              <a:rPr lang="en-US" dirty="0"/>
              <a:t>     we will define the </a:t>
            </a:r>
            <a:r>
              <a:rPr lang="en-US" i="1" dirty="0"/>
              <a:t>trace</a:t>
            </a:r>
            <a:r>
              <a:rPr lang="en-US" dirty="0"/>
              <a:t> of the matrix as</a:t>
            </a:r>
            <a:br>
              <a:rPr lang="en-US" dirty="0"/>
            </a:br>
            <a:r>
              <a:rPr lang="en-US" dirty="0"/>
              <a:t>                  the sum of the diagonal entries</a:t>
            </a:r>
          </a:p>
          <a:p>
            <a:endParaRPr lang="en-US" dirty="0"/>
          </a:p>
          <a:p>
            <a:endParaRPr lang="en-US" dirty="0"/>
          </a:p>
          <a:p>
            <a:endParaRPr lang="en-US" dirty="0"/>
          </a:p>
          <a:p>
            <a:r>
              <a:rPr lang="en-US" dirty="0"/>
              <a:t>The </a:t>
            </a:r>
            <a:r>
              <a:rPr lang="en-US" i="1" dirty="0"/>
              <a:t>trace</a:t>
            </a:r>
            <a:r>
              <a:rPr lang="en-US" dirty="0"/>
              <a:t> is a function mapping </a:t>
            </a:r>
            <a:r>
              <a:rPr lang="en-US" dirty="0">
                <a:latin typeface="Times New Roman" panose="02020603050405020304" pitchFamily="18" charset="0"/>
              </a:rPr>
              <a:t>tr :ℒ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a:t>
            </a:r>
            <a:r>
              <a:rPr lang="en-US" dirty="0"/>
              <a:t> </a:t>
            </a:r>
            <a:r>
              <a:rPr lang="en-US" dirty="0">
                <a:latin typeface="Times New Roman" panose="02020603050405020304" pitchFamily="18" charset="0"/>
              </a:rPr>
              <a:t>→ </a:t>
            </a:r>
            <a:r>
              <a:rPr lang="en-US" b="1" dirty="0">
                <a:latin typeface="Times New Roman" panose="02020603050405020304" pitchFamily="18" charset="0"/>
              </a:rPr>
              <a:t>R</a:t>
            </a:r>
            <a:r>
              <a:rPr lang="en-US" dirty="0"/>
              <a:t>.</a:t>
            </a:r>
          </a:p>
          <a:p>
            <a:endParaRPr lang="en-US" dirty="0"/>
          </a:p>
        </p:txBody>
      </p:sp>
      <p:sp>
        <p:nvSpPr>
          <p:cNvPr id="4" name="Footer Placeholder 3"/>
          <p:cNvSpPr>
            <a:spLocks noGrp="1"/>
          </p:cNvSpPr>
          <p:nvPr>
            <p:ph type="ftr" sz="quarter" idx="11"/>
          </p:nvPr>
        </p:nvSpPr>
        <p:spPr/>
        <p:txBody>
          <a:bodyPr/>
          <a:lstStyle/>
          <a:p>
            <a:r>
              <a:rPr lang="en-US"/>
              <a:t>The trace of a matrix</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8" name="Object 7">
            <a:extLst>
              <a:ext uri="{FF2B5EF4-FFF2-40B4-BE49-F238E27FC236}">
                <a16:creationId xmlns:a16="http://schemas.microsoft.com/office/drawing/2014/main" id="{AC55C98D-D3CC-40B9-B4CA-9E635FBA3456}"/>
              </a:ext>
            </a:extLst>
          </p:cNvPr>
          <p:cNvGraphicFramePr>
            <a:graphicFrameLocks noChangeAspect="1"/>
          </p:cNvGraphicFramePr>
          <p:nvPr>
            <p:extLst>
              <p:ext uri="{D42A27DB-BD31-4B8C-83A1-F6EECF244321}">
                <p14:modId xmlns:p14="http://schemas.microsoft.com/office/powerpoint/2010/main" val="3029660218"/>
              </p:ext>
            </p:extLst>
          </p:nvPr>
        </p:nvGraphicFramePr>
        <p:xfrm>
          <a:off x="3748087" y="3105944"/>
          <a:ext cx="1647825" cy="757237"/>
        </p:xfrm>
        <a:graphic>
          <a:graphicData uri="http://schemas.openxmlformats.org/presentationml/2006/ole">
            <mc:AlternateContent xmlns:mc="http://schemas.openxmlformats.org/markup-compatibility/2006">
              <mc:Choice xmlns:v="urn:schemas-microsoft-com:vml" Requires="v">
                <p:oleObj name="Equation" r:id="rId5" imgW="939600" imgH="431640" progId="Equation.DSMT4">
                  <p:embed/>
                </p:oleObj>
              </mc:Choice>
              <mc:Fallback>
                <p:oleObj name="Equation" r:id="rId5" imgW="939600" imgH="431640" progId="Equation.DSMT4">
                  <p:embed/>
                  <p:pic>
                    <p:nvPicPr>
                      <p:cNvPr id="15" name="Object 14">
                        <a:extLst>
                          <a:ext uri="{FF2B5EF4-FFF2-40B4-BE49-F238E27FC236}">
                            <a16:creationId xmlns:a16="http://schemas.microsoft.com/office/drawing/2014/main" id="{7871D4CA-4668-4634-A7A5-5B9B46E3A76B}"/>
                          </a:ext>
                        </a:extLst>
                      </p:cNvPr>
                      <p:cNvPicPr/>
                      <p:nvPr/>
                    </p:nvPicPr>
                    <p:blipFill>
                      <a:blip r:embed="rId6"/>
                      <a:stretch>
                        <a:fillRect/>
                      </a:stretch>
                    </p:blipFill>
                    <p:spPr>
                      <a:xfrm>
                        <a:off x="3748087" y="3105944"/>
                        <a:ext cx="1647825" cy="757237"/>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02C161CA-DFA2-4FDC-AE20-C49FD653D4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61719265"/>
      </p:ext>
    </p:extLst>
  </p:cSld>
  <p:clrMapOvr>
    <a:masterClrMapping/>
  </p:clrMapOvr>
  <mc:AlternateContent xmlns:mc="http://schemas.openxmlformats.org/markup-compatibility/2006" xmlns:p14="http://schemas.microsoft.com/office/powerpoint/2010/main">
    <mc:Choice Requires="p14">
      <p:transition spd="slow" p14:dur="2000" advTm="35793"/>
    </mc:Choice>
    <mc:Fallback xmlns="">
      <p:transition spd="slow" advTm="35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trace is linear</a:t>
            </a:r>
            <a:endParaRPr lang="en-CA" dirty="0"/>
          </a:p>
        </p:txBody>
      </p:sp>
      <p:sp>
        <p:nvSpPr>
          <p:cNvPr id="3" name="Content Placeholder 2"/>
          <p:cNvSpPr>
            <a:spLocks noGrp="1"/>
          </p:cNvSpPr>
          <p:nvPr>
            <p:ph idx="1"/>
          </p:nvPr>
        </p:nvSpPr>
        <p:spPr>
          <a:xfrm>
            <a:off x="457200" y="1600200"/>
            <a:ext cx="8382000" cy="4525963"/>
          </a:xfrm>
        </p:spPr>
        <p:txBody>
          <a:bodyPr/>
          <a:lstStyle/>
          <a:p>
            <a:pPr marL="0" indent="0">
              <a:buNone/>
            </a:pPr>
            <a:r>
              <a:rPr lang="en-US" dirty="0"/>
              <a:t>Theorem</a:t>
            </a:r>
          </a:p>
          <a:p>
            <a:pPr marL="0" indent="0">
              <a:buNone/>
            </a:pPr>
            <a:r>
              <a:rPr lang="en-US" dirty="0"/>
              <a:t>	The </a:t>
            </a:r>
            <a:r>
              <a:rPr lang="en-US" i="1" dirty="0"/>
              <a:t>trace</a:t>
            </a:r>
            <a:r>
              <a:rPr lang="en-US" dirty="0"/>
              <a:t> is a linear function mapping </a:t>
            </a:r>
            <a:r>
              <a:rPr lang="en-US" dirty="0">
                <a:latin typeface="Times New Roman" panose="02020603050405020304" pitchFamily="18" charset="0"/>
              </a:rPr>
              <a:t>tr :ℒ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a:t>
            </a:r>
            <a:r>
              <a:rPr lang="en-US" dirty="0"/>
              <a:t> </a:t>
            </a:r>
            <a:r>
              <a:rPr lang="en-US" dirty="0">
                <a:latin typeface="Times New Roman" panose="02020603050405020304" pitchFamily="18" charset="0"/>
              </a:rPr>
              <a:t>→ </a:t>
            </a:r>
            <a:r>
              <a:rPr lang="en-US" b="1" dirty="0">
                <a:latin typeface="Times New Roman" panose="02020603050405020304" pitchFamily="18" charset="0"/>
              </a:rPr>
              <a:t>R</a:t>
            </a:r>
            <a:r>
              <a:rPr lang="en-US" dirty="0"/>
              <a:t>.</a:t>
            </a:r>
          </a:p>
          <a:p>
            <a:pPr marL="0" indent="0">
              <a:buNone/>
            </a:pPr>
            <a:endParaRPr lang="en-US" dirty="0"/>
          </a:p>
          <a:p>
            <a:pPr marL="0" indent="0">
              <a:buNone/>
            </a:pPr>
            <a:r>
              <a:rPr lang="en-US" dirty="0"/>
              <a:t>Proof:</a:t>
            </a:r>
          </a:p>
          <a:p>
            <a:pPr marL="0" indent="0">
              <a:buNone/>
            </a:pPr>
            <a:r>
              <a:rPr lang="en-US" dirty="0"/>
              <a:t>	If </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 ∈ ℒ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a:t>
            </a:r>
            <a:r>
              <a:rPr lang="en-US" dirty="0"/>
              <a:t>, then the diagonal entries of </a:t>
            </a:r>
            <a:r>
              <a:rPr lang="en-US" i="1" dirty="0">
                <a:latin typeface="Symbol" panose="05050102010706020507" pitchFamily="18" charset="2"/>
              </a:rPr>
              <a:t>a </a:t>
            </a:r>
            <a:r>
              <a:rPr lang="en-US" i="1" dirty="0" err="1"/>
              <a:t>A</a:t>
            </a:r>
            <a:r>
              <a:rPr lang="en-US" dirty="0"/>
              <a:t> + </a:t>
            </a:r>
            <a:r>
              <a:rPr lang="en-US" i="1" dirty="0">
                <a:latin typeface="Symbol" panose="05050102010706020507" pitchFamily="18" charset="2"/>
              </a:rPr>
              <a:t>b </a:t>
            </a:r>
            <a:r>
              <a:rPr lang="en-US" i="1" dirty="0" err="1"/>
              <a:t>B</a:t>
            </a:r>
            <a:r>
              <a:rPr lang="en-US" dirty="0"/>
              <a:t> are</a:t>
            </a:r>
          </a:p>
          <a:p>
            <a:pPr marL="0" indent="0" algn="ctr">
              <a:buNone/>
            </a:pPr>
            <a:r>
              <a:rPr lang="en-US" i="1" dirty="0">
                <a:latin typeface="Symbol" panose="05050102010706020507" pitchFamily="18" charset="2"/>
              </a:rPr>
              <a:t>a </a:t>
            </a:r>
            <a:r>
              <a:rPr lang="en-US" i="1" dirty="0" err="1">
                <a:latin typeface="Times New Roman" panose="02020603050405020304" pitchFamily="18" charset="0"/>
              </a:rPr>
              <a:t>a</a:t>
            </a:r>
            <a:r>
              <a:rPr lang="en-US" i="1" baseline="-25000" dirty="0" err="1">
                <a:latin typeface="Times New Roman" panose="02020603050405020304" pitchFamily="18" charset="0"/>
              </a:rPr>
              <a:t>k</a:t>
            </a:r>
            <a:r>
              <a:rPr lang="en-US" baseline="-25000" dirty="0" err="1">
                <a:latin typeface="Times New Roman" panose="02020603050405020304" pitchFamily="18" charset="0"/>
              </a:rPr>
              <a:t>,</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Symbol" panose="05050102010706020507" pitchFamily="18" charset="2"/>
              </a:rPr>
              <a:t>b </a:t>
            </a:r>
            <a:r>
              <a:rPr lang="en-US" i="1" dirty="0" err="1">
                <a:latin typeface="Times New Roman" panose="02020603050405020304" pitchFamily="18" charset="0"/>
              </a:rPr>
              <a:t>b</a:t>
            </a:r>
            <a:r>
              <a:rPr lang="en-US" i="1" baseline="-25000" dirty="0" err="1">
                <a:latin typeface="Times New Roman" panose="02020603050405020304" pitchFamily="18" charset="0"/>
              </a:rPr>
              <a:t>k</a:t>
            </a:r>
            <a:r>
              <a:rPr lang="en-US" baseline="-25000" dirty="0" err="1">
                <a:latin typeface="Times New Roman" panose="02020603050405020304" pitchFamily="18" charset="0"/>
              </a:rPr>
              <a:t>,</a:t>
            </a:r>
            <a:r>
              <a:rPr lang="en-US" i="1" baseline="-25000" dirty="0" err="1">
                <a:latin typeface="Times New Roman" panose="02020603050405020304" pitchFamily="18" charset="0"/>
              </a:rPr>
              <a:t>k</a:t>
            </a:r>
            <a:endParaRPr lang="en-US" dirty="0"/>
          </a:p>
          <a:p>
            <a:pPr marL="0" indent="0">
              <a:buNone/>
            </a:pPr>
            <a:br>
              <a:rPr lang="en-US" dirty="0"/>
            </a:br>
            <a:r>
              <a:rPr lang="en-US" dirty="0"/>
              <a:t>	Thus, </a:t>
            </a:r>
          </a:p>
          <a:p>
            <a:pPr marL="0" indent="0">
              <a:buNone/>
            </a:pPr>
            <a:endParaRPr lang="en-US" dirty="0"/>
          </a:p>
        </p:txBody>
      </p:sp>
      <p:sp>
        <p:nvSpPr>
          <p:cNvPr id="4" name="Footer Placeholder 3"/>
          <p:cNvSpPr>
            <a:spLocks noGrp="1"/>
          </p:cNvSpPr>
          <p:nvPr>
            <p:ph type="ftr" sz="quarter" idx="11"/>
          </p:nvPr>
        </p:nvSpPr>
        <p:spPr/>
        <p:txBody>
          <a:bodyPr/>
          <a:lstStyle/>
          <a:p>
            <a:r>
              <a:rPr lang="en-US"/>
              <a:t>The trace of a matrix</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8" name="Object 7">
            <a:extLst>
              <a:ext uri="{FF2B5EF4-FFF2-40B4-BE49-F238E27FC236}">
                <a16:creationId xmlns:a16="http://schemas.microsoft.com/office/drawing/2014/main" id="{AC55C98D-D3CC-40B9-B4CA-9E635FBA3456}"/>
              </a:ext>
            </a:extLst>
          </p:cNvPr>
          <p:cNvGraphicFramePr>
            <a:graphicFrameLocks noChangeAspect="1"/>
          </p:cNvGraphicFramePr>
          <p:nvPr>
            <p:extLst>
              <p:ext uri="{D42A27DB-BD31-4B8C-83A1-F6EECF244321}">
                <p14:modId xmlns:p14="http://schemas.microsoft.com/office/powerpoint/2010/main" val="3253215538"/>
              </p:ext>
            </p:extLst>
          </p:nvPr>
        </p:nvGraphicFramePr>
        <p:xfrm>
          <a:off x="2150694" y="4175275"/>
          <a:ext cx="3943033" cy="832961"/>
        </p:xfrm>
        <a:graphic>
          <a:graphicData uri="http://schemas.openxmlformats.org/presentationml/2006/ole">
            <mc:AlternateContent xmlns:mc="http://schemas.openxmlformats.org/markup-compatibility/2006">
              <mc:Choice xmlns:v="urn:schemas-microsoft-com:vml" Requires="v">
                <p:oleObj name="Equation" r:id="rId5" imgW="2044440" imgH="431640" progId="Equation.DSMT4">
                  <p:embed/>
                </p:oleObj>
              </mc:Choice>
              <mc:Fallback>
                <p:oleObj name="Equation" r:id="rId5" imgW="2044440" imgH="431640" progId="Equation.DSMT4">
                  <p:embed/>
                  <p:pic>
                    <p:nvPicPr>
                      <p:cNvPr id="8" name="Object 7">
                        <a:extLst>
                          <a:ext uri="{FF2B5EF4-FFF2-40B4-BE49-F238E27FC236}">
                            <a16:creationId xmlns:a16="http://schemas.microsoft.com/office/drawing/2014/main" id="{AC55C98D-D3CC-40B9-B4CA-9E635FBA3456}"/>
                          </a:ext>
                        </a:extLst>
                      </p:cNvPr>
                      <p:cNvPicPr/>
                      <p:nvPr/>
                    </p:nvPicPr>
                    <p:blipFill>
                      <a:blip r:embed="rId6"/>
                      <a:stretch>
                        <a:fillRect/>
                      </a:stretch>
                    </p:blipFill>
                    <p:spPr>
                      <a:xfrm>
                        <a:off x="2150694" y="4175275"/>
                        <a:ext cx="3943033" cy="832961"/>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5FF3837D-D3DE-437F-BF56-4950CB6A9710}"/>
              </a:ext>
            </a:extLst>
          </p:cNvPr>
          <p:cNvGraphicFramePr>
            <a:graphicFrameLocks noChangeAspect="1"/>
          </p:cNvGraphicFramePr>
          <p:nvPr>
            <p:extLst>
              <p:ext uri="{D42A27DB-BD31-4B8C-83A1-F6EECF244321}">
                <p14:modId xmlns:p14="http://schemas.microsoft.com/office/powerpoint/2010/main" val="3942382868"/>
              </p:ext>
            </p:extLst>
          </p:nvPr>
        </p:nvGraphicFramePr>
        <p:xfrm>
          <a:off x="3718376" y="4959615"/>
          <a:ext cx="2498725" cy="831850"/>
        </p:xfrm>
        <a:graphic>
          <a:graphicData uri="http://schemas.openxmlformats.org/presentationml/2006/ole">
            <mc:AlternateContent xmlns:mc="http://schemas.openxmlformats.org/markup-compatibility/2006">
              <mc:Choice xmlns:v="urn:schemas-microsoft-com:vml" Requires="v">
                <p:oleObj name="Equation" r:id="rId7" imgW="1295280" imgH="431640" progId="Equation.DSMT4">
                  <p:embed/>
                </p:oleObj>
              </mc:Choice>
              <mc:Fallback>
                <p:oleObj name="Equation" r:id="rId7" imgW="1295280" imgH="431640" progId="Equation.DSMT4">
                  <p:embed/>
                  <p:pic>
                    <p:nvPicPr>
                      <p:cNvPr id="8" name="Object 7">
                        <a:extLst>
                          <a:ext uri="{FF2B5EF4-FFF2-40B4-BE49-F238E27FC236}">
                            <a16:creationId xmlns:a16="http://schemas.microsoft.com/office/drawing/2014/main" id="{AC55C98D-D3CC-40B9-B4CA-9E635FBA3456}"/>
                          </a:ext>
                        </a:extLst>
                      </p:cNvPr>
                      <p:cNvPicPr/>
                      <p:nvPr/>
                    </p:nvPicPr>
                    <p:blipFill>
                      <a:blip r:embed="rId8"/>
                      <a:stretch>
                        <a:fillRect/>
                      </a:stretch>
                    </p:blipFill>
                    <p:spPr>
                      <a:xfrm>
                        <a:off x="3718376" y="4959615"/>
                        <a:ext cx="2498725" cy="8318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59535C1-799B-4017-A3AE-0C9A6206EE73}"/>
              </a:ext>
            </a:extLst>
          </p:cNvPr>
          <p:cNvGraphicFramePr>
            <a:graphicFrameLocks noChangeAspect="1"/>
          </p:cNvGraphicFramePr>
          <p:nvPr>
            <p:extLst>
              <p:ext uri="{D42A27DB-BD31-4B8C-83A1-F6EECF244321}">
                <p14:modId xmlns:p14="http://schemas.microsoft.com/office/powerpoint/2010/main" val="1526154673"/>
              </p:ext>
            </p:extLst>
          </p:nvPr>
        </p:nvGraphicFramePr>
        <p:xfrm>
          <a:off x="3718376" y="5791465"/>
          <a:ext cx="2376487" cy="488950"/>
        </p:xfrm>
        <a:graphic>
          <a:graphicData uri="http://schemas.openxmlformats.org/presentationml/2006/ole">
            <mc:AlternateContent xmlns:mc="http://schemas.openxmlformats.org/markup-compatibility/2006">
              <mc:Choice xmlns:v="urn:schemas-microsoft-com:vml" Requires="v">
                <p:oleObj name="Equation" r:id="rId9" imgW="1231560" imgH="253800" progId="Equation.DSMT4">
                  <p:embed/>
                </p:oleObj>
              </mc:Choice>
              <mc:Fallback>
                <p:oleObj name="Equation" r:id="rId9" imgW="1231560" imgH="253800" progId="Equation.DSMT4">
                  <p:embed/>
                  <p:pic>
                    <p:nvPicPr>
                      <p:cNvPr id="9" name="Object 8">
                        <a:extLst>
                          <a:ext uri="{FF2B5EF4-FFF2-40B4-BE49-F238E27FC236}">
                            <a16:creationId xmlns:a16="http://schemas.microsoft.com/office/drawing/2014/main" id="{5FF3837D-D3DE-437F-BF56-4950CB6A9710}"/>
                          </a:ext>
                        </a:extLst>
                      </p:cNvPr>
                      <p:cNvPicPr/>
                      <p:nvPr/>
                    </p:nvPicPr>
                    <p:blipFill>
                      <a:blip r:embed="rId10"/>
                      <a:stretch>
                        <a:fillRect/>
                      </a:stretch>
                    </p:blipFill>
                    <p:spPr>
                      <a:xfrm>
                        <a:off x="3718376" y="5791465"/>
                        <a:ext cx="2376487" cy="488950"/>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EECD9124-EF69-4D14-9811-A3229CF2A48D}"/>
              </a:ext>
            </a:extLst>
          </p:cNvPr>
          <p:cNvSpPr txBox="1"/>
          <p:nvPr/>
        </p:nvSpPr>
        <p:spPr>
          <a:xfrm>
            <a:off x="6093727" y="5810369"/>
            <a:ext cx="609600"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lang="en-US" dirty="0"/>
          </a:p>
        </p:txBody>
      </p:sp>
      <p:pic>
        <p:nvPicPr>
          <p:cNvPr id="16" name="Audio 15">
            <a:hlinkClick r:id="" action="ppaction://media"/>
            <a:extLst>
              <a:ext uri="{FF2B5EF4-FFF2-40B4-BE49-F238E27FC236}">
                <a16:creationId xmlns:a16="http://schemas.microsoft.com/office/drawing/2014/main" id="{11B1A4D2-CFB0-409D-A8CA-4D12080EE717}"/>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71532605"/>
      </p:ext>
    </p:extLst>
  </p:cSld>
  <p:clrMapOvr>
    <a:masterClrMapping/>
  </p:clrMapOvr>
  <mc:AlternateContent xmlns:mc="http://schemas.openxmlformats.org/markup-compatibility/2006" xmlns:p14="http://schemas.microsoft.com/office/powerpoint/2010/main">
    <mc:Choice Requires="p14">
      <p:transition spd="slow" p14:dur="2000" advTm="68577"/>
    </mc:Choice>
    <mc:Fallback xmlns="">
      <p:transition spd="slow" advTm="68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6"/>
                </p:tgtEl>
              </p:cMediaNode>
            </p:audio>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trace is linear</a:t>
            </a:r>
            <a:endParaRPr lang="en-CA" dirty="0"/>
          </a:p>
        </p:txBody>
      </p:sp>
      <p:sp>
        <p:nvSpPr>
          <p:cNvPr id="3" name="Content Placeholder 2"/>
          <p:cNvSpPr>
            <a:spLocks noGrp="1"/>
          </p:cNvSpPr>
          <p:nvPr>
            <p:ph idx="1"/>
          </p:nvPr>
        </p:nvSpPr>
        <p:spPr>
          <a:xfrm>
            <a:off x="457200" y="1600200"/>
            <a:ext cx="8382000" cy="4525963"/>
          </a:xfrm>
        </p:spPr>
        <p:txBody>
          <a:bodyPr/>
          <a:lstStyle/>
          <a:p>
            <a:pPr marL="0" indent="0">
              <a:buNone/>
            </a:pPr>
            <a:r>
              <a:rPr lang="en-US" dirty="0"/>
              <a:t>Theorem</a:t>
            </a:r>
          </a:p>
          <a:p>
            <a:pPr marL="0" indent="0">
              <a:buNone/>
            </a:pPr>
            <a:r>
              <a:rPr lang="en-US" dirty="0"/>
              <a:t>	The subset of all linear operators with zero trace is a 	subspace.</a:t>
            </a:r>
          </a:p>
          <a:p>
            <a:pPr marL="0" indent="0">
              <a:buNone/>
            </a:pPr>
            <a:endParaRPr lang="en-US" dirty="0"/>
          </a:p>
          <a:p>
            <a:pPr marL="0" indent="0">
              <a:buNone/>
            </a:pPr>
            <a:r>
              <a:rPr lang="en-US" dirty="0"/>
              <a:t>Proof:</a:t>
            </a:r>
          </a:p>
          <a:p>
            <a:pPr marL="0" indent="0">
              <a:buNone/>
            </a:pPr>
            <a:r>
              <a:rPr lang="en-US" dirty="0"/>
              <a:t>	If </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 ∈ ℒ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a:t>
            </a:r>
            <a:r>
              <a:rPr lang="en-US" dirty="0"/>
              <a:t> and have zero trace, </a:t>
            </a:r>
          </a:p>
          <a:p>
            <a:pPr marL="0" indent="0">
              <a:buNone/>
            </a:pPr>
            <a:br>
              <a:rPr lang="en-US" dirty="0"/>
            </a:br>
            <a:endParaRPr lang="en-US" dirty="0"/>
          </a:p>
          <a:p>
            <a:pPr marL="0" indent="0">
              <a:buNone/>
            </a:pPr>
            <a:endParaRPr lang="en-US" dirty="0"/>
          </a:p>
          <a:p>
            <a:pPr marL="0" indent="0">
              <a:buNone/>
            </a:pPr>
            <a:r>
              <a:rPr lang="en-US" dirty="0"/>
              <a:t>	Thus, if </a:t>
            </a:r>
            <a:r>
              <a:rPr lang="en-US" i="1" dirty="0">
                <a:latin typeface="Times New Roman" panose="02020603050405020304" pitchFamily="18" charset="0"/>
              </a:rPr>
              <a:t>A</a:t>
            </a:r>
            <a:r>
              <a:rPr lang="en-US" dirty="0"/>
              <a:t> and </a:t>
            </a:r>
            <a:r>
              <a:rPr lang="en-US" i="1" dirty="0">
                <a:latin typeface="Times New Roman" panose="02020603050405020304" pitchFamily="18" charset="0"/>
              </a:rPr>
              <a:t>B</a:t>
            </a:r>
            <a:r>
              <a:rPr lang="en-US" dirty="0"/>
              <a:t> have zero trace, so does </a:t>
            </a:r>
            <a:r>
              <a:rPr lang="en-US" i="1" dirty="0">
                <a:latin typeface="Symbol" panose="05050102010706020507" pitchFamily="18" charset="2"/>
              </a:rPr>
              <a:t>a </a:t>
            </a:r>
            <a:r>
              <a:rPr lang="en-US" i="1" dirty="0" err="1"/>
              <a:t>A</a:t>
            </a:r>
            <a:r>
              <a:rPr lang="en-US" dirty="0"/>
              <a:t> + </a:t>
            </a:r>
            <a:r>
              <a:rPr lang="en-US" i="1" dirty="0">
                <a:latin typeface="Symbol" panose="05050102010706020507" pitchFamily="18" charset="2"/>
              </a:rPr>
              <a:t>b </a:t>
            </a:r>
            <a:r>
              <a:rPr lang="en-US" i="1" dirty="0" err="1"/>
              <a:t>B</a:t>
            </a:r>
            <a:r>
              <a:rPr lang="en-US" dirty="0"/>
              <a:t>. </a:t>
            </a:r>
            <a:r>
              <a:rPr lang="en-US" dirty="0">
                <a:solidFill>
                  <a:prstClr val="white"/>
                </a:solidFill>
              </a:rPr>
              <a:t>▮</a:t>
            </a:r>
            <a:endParaRPr lang="en-US" dirty="0"/>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The trace of a matrix</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8" name="Object 7">
            <a:extLst>
              <a:ext uri="{FF2B5EF4-FFF2-40B4-BE49-F238E27FC236}">
                <a16:creationId xmlns:a16="http://schemas.microsoft.com/office/drawing/2014/main" id="{AC55C98D-D3CC-40B9-B4CA-9E635FBA3456}"/>
              </a:ext>
            </a:extLst>
          </p:cNvPr>
          <p:cNvGraphicFramePr>
            <a:graphicFrameLocks noChangeAspect="1"/>
          </p:cNvGraphicFramePr>
          <p:nvPr>
            <p:extLst>
              <p:ext uri="{D42A27DB-BD31-4B8C-83A1-F6EECF244321}">
                <p14:modId xmlns:p14="http://schemas.microsoft.com/office/powerpoint/2010/main" val="3723887576"/>
              </p:ext>
            </p:extLst>
          </p:nvPr>
        </p:nvGraphicFramePr>
        <p:xfrm>
          <a:off x="2681641" y="4005615"/>
          <a:ext cx="3943350" cy="490537"/>
        </p:xfrm>
        <a:graphic>
          <a:graphicData uri="http://schemas.openxmlformats.org/presentationml/2006/ole">
            <mc:AlternateContent xmlns:mc="http://schemas.openxmlformats.org/markup-compatibility/2006">
              <mc:Choice xmlns:v="urn:schemas-microsoft-com:vml" Requires="v">
                <p:oleObj name="Equation" r:id="rId5" imgW="2044440" imgH="253800" progId="Equation.DSMT4">
                  <p:embed/>
                </p:oleObj>
              </mc:Choice>
              <mc:Fallback>
                <p:oleObj name="Equation" r:id="rId5" imgW="2044440" imgH="253800" progId="Equation.DSMT4">
                  <p:embed/>
                  <p:pic>
                    <p:nvPicPr>
                      <p:cNvPr id="8" name="Object 7">
                        <a:extLst>
                          <a:ext uri="{FF2B5EF4-FFF2-40B4-BE49-F238E27FC236}">
                            <a16:creationId xmlns:a16="http://schemas.microsoft.com/office/drawing/2014/main" id="{AC55C98D-D3CC-40B9-B4CA-9E635FBA3456}"/>
                          </a:ext>
                        </a:extLst>
                      </p:cNvPr>
                      <p:cNvPicPr/>
                      <p:nvPr/>
                    </p:nvPicPr>
                    <p:blipFill>
                      <a:blip r:embed="rId6"/>
                      <a:stretch>
                        <a:fillRect/>
                      </a:stretch>
                    </p:blipFill>
                    <p:spPr>
                      <a:xfrm>
                        <a:off x="2681641" y="4005615"/>
                        <a:ext cx="3943350" cy="490537"/>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E77DE11C-7418-40A7-A45D-1662ED4B45F2}"/>
              </a:ext>
            </a:extLst>
          </p:cNvPr>
          <p:cNvGraphicFramePr>
            <a:graphicFrameLocks noChangeAspect="1"/>
          </p:cNvGraphicFramePr>
          <p:nvPr>
            <p:extLst>
              <p:ext uri="{D42A27DB-BD31-4B8C-83A1-F6EECF244321}">
                <p14:modId xmlns:p14="http://schemas.microsoft.com/office/powerpoint/2010/main" val="3741927493"/>
              </p:ext>
            </p:extLst>
          </p:nvPr>
        </p:nvGraphicFramePr>
        <p:xfrm>
          <a:off x="4288899" y="4559652"/>
          <a:ext cx="1985962" cy="392113"/>
        </p:xfrm>
        <a:graphic>
          <a:graphicData uri="http://schemas.openxmlformats.org/presentationml/2006/ole">
            <mc:AlternateContent xmlns:mc="http://schemas.openxmlformats.org/markup-compatibility/2006">
              <mc:Choice xmlns:v="urn:schemas-microsoft-com:vml" Requires="v">
                <p:oleObj name="Equation" r:id="rId7" imgW="1028520" imgH="203040" progId="Equation.DSMT4">
                  <p:embed/>
                </p:oleObj>
              </mc:Choice>
              <mc:Fallback>
                <p:oleObj name="Equation" r:id="rId7" imgW="1028520" imgH="203040" progId="Equation.DSMT4">
                  <p:embed/>
                  <p:pic>
                    <p:nvPicPr>
                      <p:cNvPr id="8" name="Object 7">
                        <a:extLst>
                          <a:ext uri="{FF2B5EF4-FFF2-40B4-BE49-F238E27FC236}">
                            <a16:creationId xmlns:a16="http://schemas.microsoft.com/office/drawing/2014/main" id="{AC55C98D-D3CC-40B9-B4CA-9E635FBA3456}"/>
                          </a:ext>
                        </a:extLst>
                      </p:cNvPr>
                      <p:cNvPicPr/>
                      <p:nvPr/>
                    </p:nvPicPr>
                    <p:blipFill>
                      <a:blip r:embed="rId8"/>
                      <a:stretch>
                        <a:fillRect/>
                      </a:stretch>
                    </p:blipFill>
                    <p:spPr>
                      <a:xfrm>
                        <a:off x="4288899" y="4559652"/>
                        <a:ext cx="1985962" cy="392113"/>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5B21532F-12ED-467B-96C9-FDAAD4F59D7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88578871"/>
      </p:ext>
    </p:extLst>
  </p:cSld>
  <p:clrMapOvr>
    <a:masterClrMapping/>
  </p:clrMapOvr>
  <mc:AlternateContent xmlns:mc="http://schemas.openxmlformats.org/markup-compatibility/2006" xmlns:p14="http://schemas.microsoft.com/office/powerpoint/2010/main">
    <mc:Choice Requires="p14">
      <p:transition spd="slow" p14:dur="2000" advTm="81155"/>
    </mc:Choice>
    <mc:Fallback xmlns="">
      <p:transition spd="slow" advTm="81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of the trace</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From calculus, you may recall that for sufficiently small </a:t>
            </a:r>
            <a:r>
              <a:rPr lang="en-US" i="1" dirty="0">
                <a:latin typeface="Symbol" panose="05050102010706020507" pitchFamily="18" charset="2"/>
              </a:rPr>
              <a:t>e</a:t>
            </a:r>
            <a:r>
              <a:rPr lang="en-US" dirty="0"/>
              <a:t>,</a:t>
            </a:r>
          </a:p>
          <a:p>
            <a:endParaRPr lang="en-US" dirty="0"/>
          </a:p>
          <a:p>
            <a:endParaRPr lang="en-US" dirty="0"/>
          </a:p>
          <a:p>
            <a:pPr marL="0" indent="0">
              <a:buNone/>
            </a:pPr>
            <a:r>
              <a:rPr lang="en-US" dirty="0"/>
              <a:t>      where           is the time derivative of </a:t>
            </a:r>
            <a:r>
              <a:rPr lang="en-US" i="1" dirty="0">
                <a:latin typeface="Times New Roman" panose="02020603050405020304" pitchFamily="18" charset="0"/>
              </a:rPr>
              <a:t>x</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a:t>
            </a:r>
            <a:r>
              <a:rPr lang="en-US" dirty="0"/>
              <a:t> </a:t>
            </a:r>
          </a:p>
          <a:p>
            <a:endParaRPr lang="en-US" dirty="0"/>
          </a:p>
          <a:p>
            <a:r>
              <a:rPr lang="en-US" dirty="0"/>
              <a:t>For example, if                                     , then </a:t>
            </a:r>
          </a:p>
          <a:p>
            <a:pPr marL="0" indent="0">
              <a:buNone/>
            </a:pPr>
            <a:endParaRPr lang="en-US" dirty="0"/>
          </a:p>
          <a:p>
            <a:pPr lvl="1"/>
            <a:r>
              <a:rPr lang="en-US" dirty="0"/>
              <a:t>Thus,</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Thus, </a:t>
            </a:r>
            <a:r>
              <a:rPr lang="en-US" i="1" dirty="0">
                <a:latin typeface="Times New Roman" panose="02020603050405020304" pitchFamily="18" charset="0"/>
              </a:rPr>
              <a:t>x</a:t>
            </a:r>
            <a:r>
              <a:rPr lang="en-US" dirty="0">
                <a:latin typeface="Times New Roman" panose="02020603050405020304" pitchFamily="18" charset="0"/>
              </a:rPr>
              <a:t>(0.1) ≈ 0.9, which is quite close, as </a:t>
            </a:r>
          </a:p>
        </p:txBody>
      </p:sp>
      <p:sp>
        <p:nvSpPr>
          <p:cNvPr id="4" name="Footer Placeholder 3"/>
          <p:cNvSpPr>
            <a:spLocks noGrp="1"/>
          </p:cNvSpPr>
          <p:nvPr>
            <p:ph type="ftr" sz="quarter" idx="11"/>
          </p:nvPr>
        </p:nvSpPr>
        <p:spPr/>
        <p:txBody>
          <a:bodyPr/>
          <a:lstStyle/>
          <a:p>
            <a:r>
              <a:rPr lang="en-US"/>
              <a:t>The trace of a matrix</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254F00CD-4A0D-4148-8323-8EE94771C87A}"/>
              </a:ext>
            </a:extLst>
          </p:cNvPr>
          <p:cNvGraphicFramePr>
            <a:graphicFrameLocks noChangeAspect="1"/>
          </p:cNvGraphicFramePr>
          <p:nvPr>
            <p:extLst>
              <p:ext uri="{D42A27DB-BD31-4B8C-83A1-F6EECF244321}">
                <p14:modId xmlns:p14="http://schemas.microsoft.com/office/powerpoint/2010/main" val="239930617"/>
              </p:ext>
            </p:extLst>
          </p:nvPr>
        </p:nvGraphicFramePr>
        <p:xfrm>
          <a:off x="2700893" y="2080418"/>
          <a:ext cx="3340576" cy="541338"/>
        </p:xfrm>
        <a:graphic>
          <a:graphicData uri="http://schemas.openxmlformats.org/presentationml/2006/ole">
            <mc:AlternateContent xmlns:mc="http://schemas.openxmlformats.org/markup-compatibility/2006">
              <mc:Choice xmlns:v="urn:schemas-microsoft-com:vml" Requires="v">
                <p:oleObj name="Equation" r:id="rId5" imgW="1574640" imgH="253800" progId="Equation.DSMT4">
                  <p:embed/>
                </p:oleObj>
              </mc:Choice>
              <mc:Fallback>
                <p:oleObj name="Equation" r:id="rId5" imgW="1574640" imgH="253800" progId="Equation.DSMT4">
                  <p:embed/>
                  <p:pic>
                    <p:nvPicPr>
                      <p:cNvPr id="8" name="Object 7">
                        <a:extLst>
                          <a:ext uri="{FF2B5EF4-FFF2-40B4-BE49-F238E27FC236}">
                            <a16:creationId xmlns:a16="http://schemas.microsoft.com/office/drawing/2014/main" id="{AC55C98D-D3CC-40B9-B4CA-9E635FBA3456}"/>
                          </a:ext>
                        </a:extLst>
                      </p:cNvPr>
                      <p:cNvPicPr/>
                      <p:nvPr/>
                    </p:nvPicPr>
                    <p:blipFill>
                      <a:blip r:embed="rId6"/>
                      <a:stretch>
                        <a:fillRect/>
                      </a:stretch>
                    </p:blipFill>
                    <p:spPr>
                      <a:xfrm>
                        <a:off x="2700893" y="2080418"/>
                        <a:ext cx="3340576" cy="54133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82B7AB5E-C2A9-4614-AC85-2A1BB296130B}"/>
              </a:ext>
            </a:extLst>
          </p:cNvPr>
          <p:cNvGraphicFramePr>
            <a:graphicFrameLocks noChangeAspect="1"/>
          </p:cNvGraphicFramePr>
          <p:nvPr>
            <p:extLst>
              <p:ext uri="{D42A27DB-BD31-4B8C-83A1-F6EECF244321}">
                <p14:modId xmlns:p14="http://schemas.microsoft.com/office/powerpoint/2010/main" val="3206520743"/>
              </p:ext>
            </p:extLst>
          </p:nvPr>
        </p:nvGraphicFramePr>
        <p:xfrm>
          <a:off x="1739952" y="2803064"/>
          <a:ext cx="587375" cy="492125"/>
        </p:xfrm>
        <a:graphic>
          <a:graphicData uri="http://schemas.openxmlformats.org/presentationml/2006/ole">
            <mc:AlternateContent xmlns:mc="http://schemas.openxmlformats.org/markup-compatibility/2006">
              <mc:Choice xmlns:v="urn:schemas-microsoft-com:vml" Requires="v">
                <p:oleObj name="Equation" r:id="rId7" imgW="304560" imgH="253800" progId="Equation.DSMT4">
                  <p:embed/>
                </p:oleObj>
              </mc:Choice>
              <mc:Fallback>
                <p:oleObj name="Equation" r:id="rId7" imgW="304560" imgH="253800" progId="Equation.DSMT4">
                  <p:embed/>
                  <p:pic>
                    <p:nvPicPr>
                      <p:cNvPr id="9" name="Object 8">
                        <a:extLst>
                          <a:ext uri="{FF2B5EF4-FFF2-40B4-BE49-F238E27FC236}">
                            <a16:creationId xmlns:a16="http://schemas.microsoft.com/office/drawing/2014/main" id="{254F00CD-4A0D-4148-8323-8EE94771C87A}"/>
                          </a:ext>
                        </a:extLst>
                      </p:cNvPr>
                      <p:cNvPicPr/>
                      <p:nvPr/>
                    </p:nvPicPr>
                    <p:blipFill>
                      <a:blip r:embed="rId8"/>
                      <a:stretch>
                        <a:fillRect/>
                      </a:stretch>
                    </p:blipFill>
                    <p:spPr>
                      <a:xfrm>
                        <a:off x="1739952" y="2803064"/>
                        <a:ext cx="587375" cy="49212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239C0F80-DBB1-4B9A-B75D-51BDB933735F}"/>
              </a:ext>
            </a:extLst>
          </p:cNvPr>
          <p:cNvGraphicFramePr>
            <a:graphicFrameLocks noChangeAspect="1"/>
          </p:cNvGraphicFramePr>
          <p:nvPr>
            <p:extLst>
              <p:ext uri="{D42A27DB-BD31-4B8C-83A1-F6EECF244321}">
                <p14:modId xmlns:p14="http://schemas.microsoft.com/office/powerpoint/2010/main" val="2228205434"/>
              </p:ext>
            </p:extLst>
          </p:nvPr>
        </p:nvGraphicFramePr>
        <p:xfrm>
          <a:off x="2801339" y="3617118"/>
          <a:ext cx="2008909" cy="492125"/>
        </p:xfrm>
        <a:graphic>
          <a:graphicData uri="http://schemas.openxmlformats.org/presentationml/2006/ole">
            <mc:AlternateContent xmlns:mc="http://schemas.openxmlformats.org/markup-compatibility/2006">
              <mc:Choice xmlns:v="urn:schemas-microsoft-com:vml" Requires="v">
                <p:oleObj name="Equation" r:id="rId9" imgW="1041120" imgH="253800" progId="Equation.DSMT4">
                  <p:embed/>
                </p:oleObj>
              </mc:Choice>
              <mc:Fallback>
                <p:oleObj name="Equation" r:id="rId9" imgW="1041120" imgH="253800" progId="Equation.DSMT4">
                  <p:embed/>
                  <p:pic>
                    <p:nvPicPr>
                      <p:cNvPr id="9" name="Object 8">
                        <a:extLst>
                          <a:ext uri="{FF2B5EF4-FFF2-40B4-BE49-F238E27FC236}">
                            <a16:creationId xmlns:a16="http://schemas.microsoft.com/office/drawing/2014/main" id="{254F00CD-4A0D-4148-8323-8EE94771C87A}"/>
                          </a:ext>
                        </a:extLst>
                      </p:cNvPr>
                      <p:cNvPicPr/>
                      <p:nvPr/>
                    </p:nvPicPr>
                    <p:blipFill>
                      <a:blip r:embed="rId10"/>
                      <a:stretch>
                        <a:fillRect/>
                      </a:stretch>
                    </p:blipFill>
                    <p:spPr>
                      <a:xfrm>
                        <a:off x="2801339" y="3617118"/>
                        <a:ext cx="2008909" cy="49212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8FE13181-440F-48CC-AEA5-8A99729A6551}"/>
              </a:ext>
            </a:extLst>
          </p:cNvPr>
          <p:cNvGraphicFramePr>
            <a:graphicFrameLocks noChangeAspect="1"/>
          </p:cNvGraphicFramePr>
          <p:nvPr>
            <p:extLst>
              <p:ext uri="{D42A27DB-BD31-4B8C-83A1-F6EECF244321}">
                <p14:modId xmlns:p14="http://schemas.microsoft.com/office/powerpoint/2010/main" val="2467053564"/>
              </p:ext>
            </p:extLst>
          </p:nvPr>
        </p:nvGraphicFramePr>
        <p:xfrm>
          <a:off x="2619879" y="4015603"/>
          <a:ext cx="3502603" cy="492125"/>
        </p:xfrm>
        <a:graphic>
          <a:graphicData uri="http://schemas.openxmlformats.org/presentationml/2006/ole">
            <mc:AlternateContent xmlns:mc="http://schemas.openxmlformats.org/markup-compatibility/2006">
              <mc:Choice xmlns:v="urn:schemas-microsoft-com:vml" Requires="v">
                <p:oleObj name="Equation" r:id="rId11" imgW="1815840" imgH="253800" progId="Equation.DSMT4">
                  <p:embed/>
                </p:oleObj>
              </mc:Choice>
              <mc:Fallback>
                <p:oleObj name="Equation" r:id="rId11" imgW="1815840" imgH="253800" progId="Equation.DSMT4">
                  <p:embed/>
                  <p:pic>
                    <p:nvPicPr>
                      <p:cNvPr id="12" name="Object 11">
                        <a:extLst>
                          <a:ext uri="{FF2B5EF4-FFF2-40B4-BE49-F238E27FC236}">
                            <a16:creationId xmlns:a16="http://schemas.microsoft.com/office/drawing/2014/main" id="{239C0F80-DBB1-4B9A-B75D-51BDB933735F}"/>
                          </a:ext>
                        </a:extLst>
                      </p:cNvPr>
                      <p:cNvPicPr/>
                      <p:nvPr/>
                    </p:nvPicPr>
                    <p:blipFill>
                      <a:blip r:embed="rId12"/>
                      <a:stretch>
                        <a:fillRect/>
                      </a:stretch>
                    </p:blipFill>
                    <p:spPr>
                      <a:xfrm>
                        <a:off x="2619879" y="4015603"/>
                        <a:ext cx="3502603" cy="49212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3EE4553D-EB89-4596-B65F-32468A79841A}"/>
              </a:ext>
            </a:extLst>
          </p:cNvPr>
          <p:cNvGraphicFramePr>
            <a:graphicFrameLocks noChangeAspect="1"/>
          </p:cNvGraphicFramePr>
          <p:nvPr>
            <p:extLst>
              <p:ext uri="{D42A27DB-BD31-4B8C-83A1-F6EECF244321}">
                <p14:modId xmlns:p14="http://schemas.microsoft.com/office/powerpoint/2010/main" val="1135810027"/>
              </p:ext>
            </p:extLst>
          </p:nvPr>
        </p:nvGraphicFramePr>
        <p:xfrm>
          <a:off x="1991435" y="4413684"/>
          <a:ext cx="2472171" cy="1353705"/>
        </p:xfrm>
        <a:graphic>
          <a:graphicData uri="http://schemas.openxmlformats.org/presentationml/2006/ole">
            <mc:AlternateContent xmlns:mc="http://schemas.openxmlformats.org/markup-compatibility/2006">
              <mc:Choice xmlns:v="urn:schemas-microsoft-com:vml" Requires="v">
                <p:oleObj name="Equation" r:id="rId13" imgW="1282680" imgH="698400" progId="Equation.DSMT4">
                  <p:embed/>
                </p:oleObj>
              </mc:Choice>
              <mc:Fallback>
                <p:oleObj name="Equation" r:id="rId13" imgW="1282680" imgH="698400" progId="Equation.DSMT4">
                  <p:embed/>
                  <p:pic>
                    <p:nvPicPr>
                      <p:cNvPr id="9" name="Object 8">
                        <a:extLst>
                          <a:ext uri="{FF2B5EF4-FFF2-40B4-BE49-F238E27FC236}">
                            <a16:creationId xmlns:a16="http://schemas.microsoft.com/office/drawing/2014/main" id="{254F00CD-4A0D-4148-8323-8EE94771C87A}"/>
                          </a:ext>
                        </a:extLst>
                      </p:cNvPr>
                      <p:cNvPicPr/>
                      <p:nvPr/>
                    </p:nvPicPr>
                    <p:blipFill>
                      <a:blip r:embed="rId14"/>
                      <a:stretch>
                        <a:fillRect/>
                      </a:stretch>
                    </p:blipFill>
                    <p:spPr>
                      <a:xfrm>
                        <a:off x="1991435" y="4413684"/>
                        <a:ext cx="2472171" cy="135370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9C086793-878B-41F1-966C-03A7A9BB98B7}"/>
              </a:ext>
            </a:extLst>
          </p:cNvPr>
          <p:cNvGraphicFramePr>
            <a:graphicFrameLocks noChangeAspect="1"/>
          </p:cNvGraphicFramePr>
          <p:nvPr>
            <p:extLst>
              <p:ext uri="{D42A27DB-BD31-4B8C-83A1-F6EECF244321}">
                <p14:modId xmlns:p14="http://schemas.microsoft.com/office/powerpoint/2010/main" val="2552191955"/>
              </p:ext>
            </p:extLst>
          </p:nvPr>
        </p:nvGraphicFramePr>
        <p:xfrm>
          <a:off x="2801339" y="6287903"/>
          <a:ext cx="2668588" cy="492125"/>
        </p:xfrm>
        <a:graphic>
          <a:graphicData uri="http://schemas.openxmlformats.org/presentationml/2006/ole">
            <mc:AlternateContent xmlns:mc="http://schemas.openxmlformats.org/markup-compatibility/2006">
              <mc:Choice xmlns:v="urn:schemas-microsoft-com:vml" Requires="v">
                <p:oleObj name="Equation" r:id="rId15" imgW="1384200" imgH="253800" progId="Equation.DSMT4">
                  <p:embed/>
                </p:oleObj>
              </mc:Choice>
              <mc:Fallback>
                <p:oleObj name="Equation" r:id="rId15" imgW="1384200" imgH="253800" progId="Equation.DSMT4">
                  <p:embed/>
                  <p:pic>
                    <p:nvPicPr>
                      <p:cNvPr id="12" name="Object 11">
                        <a:extLst>
                          <a:ext uri="{FF2B5EF4-FFF2-40B4-BE49-F238E27FC236}">
                            <a16:creationId xmlns:a16="http://schemas.microsoft.com/office/drawing/2014/main" id="{239C0F80-DBB1-4B9A-B75D-51BDB933735F}"/>
                          </a:ext>
                        </a:extLst>
                      </p:cNvPr>
                      <p:cNvPicPr/>
                      <p:nvPr/>
                    </p:nvPicPr>
                    <p:blipFill>
                      <a:blip r:embed="rId16"/>
                      <a:stretch>
                        <a:fillRect/>
                      </a:stretch>
                    </p:blipFill>
                    <p:spPr>
                      <a:xfrm>
                        <a:off x="2801339" y="6287903"/>
                        <a:ext cx="2668588" cy="492125"/>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3D701B3B-97E7-498F-A05F-64C5529DCD18}"/>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04924852"/>
      </p:ext>
    </p:extLst>
  </p:cSld>
  <p:clrMapOvr>
    <a:masterClrMapping/>
  </p:clrMapOvr>
  <mc:AlternateContent xmlns:mc="http://schemas.openxmlformats.org/markup-compatibility/2006" xmlns:p14="http://schemas.microsoft.com/office/powerpoint/2010/main">
    <mc:Choice Requires="p14">
      <p:transition spd="slow" p14:dur="2000" advTm="96235"/>
    </mc:Choice>
    <mc:Fallback xmlns="">
      <p:transition spd="slow" advTm="96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of the trace</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One application of the trace is as follows:</a:t>
            </a:r>
          </a:p>
          <a:p>
            <a:pPr marL="457200" lvl="1" indent="0" algn="ctr">
              <a:buNone/>
            </a:pPr>
            <a:r>
              <a:rPr lang="en-US" sz="2200" dirty="0">
                <a:latin typeface="Times New Roman" panose="02020603050405020304" pitchFamily="18" charset="0"/>
              </a:rPr>
              <a:t>det(</a:t>
            </a:r>
            <a:r>
              <a:rPr lang="en-US" sz="2200" i="1" dirty="0">
                <a:latin typeface="Times New Roman" panose="02020603050405020304" pitchFamily="18" charset="0"/>
              </a:rPr>
              <a:t>I</a:t>
            </a:r>
            <a:r>
              <a:rPr lang="en-US" sz="2200" dirty="0">
                <a:latin typeface="Times New Roman" panose="02020603050405020304" pitchFamily="18" charset="0"/>
              </a:rPr>
              <a:t> + </a:t>
            </a:r>
            <a:r>
              <a:rPr lang="en-US" sz="2200" i="1" dirty="0" err="1">
                <a:latin typeface="Symbol" panose="05050102010706020507" pitchFamily="18" charset="2"/>
              </a:rPr>
              <a:t>e</a:t>
            </a:r>
            <a:r>
              <a:rPr lang="en-US" sz="2200" i="1" dirty="0" err="1">
                <a:latin typeface="Times New Roman" panose="02020603050405020304" pitchFamily="18" charset="0"/>
              </a:rPr>
              <a:t>A</a:t>
            </a:r>
            <a:r>
              <a:rPr lang="en-US" sz="2200" dirty="0">
                <a:latin typeface="Times New Roman" panose="02020603050405020304" pitchFamily="18" charset="0"/>
              </a:rPr>
              <a:t>) ≈ 1 + </a:t>
            </a:r>
            <a:r>
              <a:rPr lang="en-US" sz="2200" i="1" dirty="0">
                <a:latin typeface="Symbol" panose="05050102010706020507" pitchFamily="18" charset="2"/>
              </a:rPr>
              <a:t>e</a:t>
            </a:r>
            <a:r>
              <a:rPr lang="en-US" sz="2200" i="1" dirty="0">
                <a:latin typeface="Times New Roman" panose="02020603050405020304" pitchFamily="18" charset="0"/>
              </a:rPr>
              <a:t> </a:t>
            </a:r>
            <a:r>
              <a:rPr lang="en-US" sz="2200" dirty="0">
                <a:latin typeface="Times New Roman" panose="02020603050405020304" pitchFamily="18" charset="0"/>
              </a:rPr>
              <a:t>tr(</a:t>
            </a:r>
            <a:r>
              <a:rPr lang="en-US" sz="2200" i="1" dirty="0">
                <a:latin typeface="Times New Roman" panose="02020603050405020304" pitchFamily="18" charset="0"/>
              </a:rPr>
              <a:t>A</a:t>
            </a:r>
            <a:r>
              <a:rPr lang="en-US" sz="2200" dirty="0">
                <a:latin typeface="Times New Roman" panose="02020603050405020304" pitchFamily="18" charset="0"/>
              </a:rPr>
              <a:t>)</a:t>
            </a:r>
            <a:r>
              <a:rPr lang="en-US" sz="2200" dirty="0"/>
              <a:t> </a:t>
            </a:r>
          </a:p>
          <a:p>
            <a:pPr marL="57150" indent="0">
              <a:buNone/>
            </a:pPr>
            <a:endParaRPr lang="en-US" dirty="0"/>
          </a:p>
          <a:p>
            <a:pPr marL="57150" indent="0">
              <a:buNone/>
            </a:pPr>
            <a:r>
              <a:rPr lang="en-US" dirty="0"/>
              <a:t>Proof:</a:t>
            </a:r>
          </a:p>
          <a:p>
            <a:pPr marL="57150" indent="0">
              <a:buNone/>
            </a:pPr>
            <a:r>
              <a:rPr lang="en-US" dirty="0"/>
              <a:t>	We will only show this for an upper-triangular matrix </a:t>
            </a:r>
            <a:r>
              <a:rPr lang="en-US" i="1" dirty="0">
                <a:latin typeface="Times New Roman" panose="02020603050405020304" pitchFamily="18" charset="0"/>
              </a:rPr>
              <a:t>U</a:t>
            </a:r>
            <a:r>
              <a:rPr lang="en-US" dirty="0"/>
              <a:t>.</a:t>
            </a:r>
          </a:p>
          <a:p>
            <a:pPr marL="57150" indent="0">
              <a:buNone/>
            </a:pPr>
            <a:r>
              <a:rPr lang="en-US" dirty="0"/>
              <a:t>	The diagonal entries of </a:t>
            </a:r>
            <a:r>
              <a:rPr lang="en-US" i="1" dirty="0"/>
              <a:t>I</a:t>
            </a:r>
            <a:r>
              <a:rPr lang="en-US" dirty="0"/>
              <a:t> + </a:t>
            </a:r>
            <a:r>
              <a:rPr lang="en-US" i="1" dirty="0">
                <a:latin typeface="Symbol" panose="05050102010706020507" pitchFamily="18" charset="2"/>
              </a:rPr>
              <a:t>e</a:t>
            </a:r>
            <a:r>
              <a:rPr lang="en-US" i="1" dirty="0">
                <a:latin typeface="Times New Roman" panose="02020603050405020304" pitchFamily="18" charset="0"/>
              </a:rPr>
              <a:t> U</a:t>
            </a:r>
            <a:r>
              <a:rPr lang="en-US" dirty="0"/>
              <a:t> are </a:t>
            </a:r>
            <a:r>
              <a:rPr lang="en-US" dirty="0">
                <a:latin typeface="Times New Roman" panose="02020603050405020304" pitchFamily="18" charset="0"/>
              </a:rPr>
              <a:t>1 + </a:t>
            </a:r>
            <a:r>
              <a:rPr lang="en-US" i="1" dirty="0">
                <a:latin typeface="Symbol" panose="05050102010706020507" pitchFamily="18" charset="2"/>
              </a:rPr>
              <a:t>e</a:t>
            </a:r>
            <a:r>
              <a:rPr lang="en-US" dirty="0">
                <a:latin typeface="Times New Roman" panose="02020603050405020304" pitchFamily="18" charset="0"/>
              </a:rPr>
              <a:t> </a:t>
            </a:r>
            <a:r>
              <a:rPr lang="en-US" i="1" dirty="0" err="1">
                <a:latin typeface="Times New Roman" panose="02020603050405020304" pitchFamily="18" charset="0"/>
              </a:rPr>
              <a:t>u</a:t>
            </a:r>
            <a:r>
              <a:rPr lang="en-US" i="1" baseline="-25000" dirty="0" err="1">
                <a:latin typeface="Times New Roman" panose="02020603050405020304" pitchFamily="18" charset="0"/>
              </a:rPr>
              <a:t>k,k</a:t>
            </a:r>
            <a:endParaRPr lang="en-US" dirty="0">
              <a:latin typeface="Times New Roman" panose="02020603050405020304" pitchFamily="18" charset="0"/>
            </a:endParaRPr>
          </a:p>
          <a:p>
            <a:pPr marL="57150" indent="0">
              <a:buNone/>
            </a:pPr>
            <a:r>
              <a:rPr lang="en-US" dirty="0"/>
              <a:t>	Because </a:t>
            </a:r>
            <a:r>
              <a:rPr lang="en-US" i="1" dirty="0"/>
              <a:t>U</a:t>
            </a:r>
            <a:r>
              <a:rPr lang="en-US" dirty="0"/>
              <a:t> is upper triangular, it follows that so is </a:t>
            </a:r>
            <a:r>
              <a:rPr lang="en-US" i="1" dirty="0">
                <a:latin typeface="Times New Roman" panose="02020603050405020304" pitchFamily="18" charset="0"/>
              </a:rPr>
              <a:t>I</a:t>
            </a:r>
            <a:r>
              <a:rPr lang="en-US" dirty="0">
                <a:latin typeface="Times New Roman" panose="02020603050405020304" pitchFamily="18" charset="0"/>
              </a:rPr>
              <a:t> +</a:t>
            </a:r>
            <a:r>
              <a:rPr lang="en-US" dirty="0"/>
              <a:t> </a:t>
            </a:r>
            <a:r>
              <a:rPr lang="en-US" i="1" dirty="0">
                <a:latin typeface="Symbol" panose="05050102010706020507" pitchFamily="18" charset="2"/>
              </a:rPr>
              <a:t>e</a:t>
            </a:r>
            <a:r>
              <a:rPr lang="en-US" i="1" dirty="0">
                <a:latin typeface="Times New Roman" panose="02020603050405020304" pitchFamily="18" charset="0"/>
              </a:rPr>
              <a:t> U</a:t>
            </a:r>
            <a:r>
              <a:rPr lang="en-US" dirty="0"/>
              <a:t>.</a:t>
            </a:r>
          </a:p>
          <a:p>
            <a:pPr marL="57150" indent="0">
              <a:buNone/>
            </a:pPr>
            <a:r>
              <a:rPr lang="en-US" dirty="0"/>
              <a:t>	Thus, </a:t>
            </a:r>
          </a:p>
          <a:p>
            <a:pPr marL="57150" indent="0">
              <a:buNone/>
            </a:pPr>
            <a:r>
              <a:rPr lang="en-US" dirty="0"/>
              <a:t> </a:t>
            </a:r>
          </a:p>
        </p:txBody>
      </p:sp>
      <p:sp>
        <p:nvSpPr>
          <p:cNvPr id="4" name="Footer Placeholder 3"/>
          <p:cNvSpPr>
            <a:spLocks noGrp="1"/>
          </p:cNvSpPr>
          <p:nvPr>
            <p:ph type="ftr" sz="quarter" idx="11"/>
          </p:nvPr>
        </p:nvSpPr>
        <p:spPr/>
        <p:txBody>
          <a:bodyPr/>
          <a:lstStyle/>
          <a:p>
            <a:r>
              <a:rPr lang="en-US"/>
              <a:t>The trace of a matrix</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Object 6">
            <a:extLst>
              <a:ext uri="{FF2B5EF4-FFF2-40B4-BE49-F238E27FC236}">
                <a16:creationId xmlns:a16="http://schemas.microsoft.com/office/drawing/2014/main" id="{AC6D378C-48A8-48E0-85D5-F38E17B3C259}"/>
              </a:ext>
            </a:extLst>
          </p:cNvPr>
          <p:cNvGraphicFramePr>
            <a:graphicFrameLocks noChangeAspect="1"/>
          </p:cNvGraphicFramePr>
          <p:nvPr>
            <p:extLst>
              <p:ext uri="{D42A27DB-BD31-4B8C-83A1-F6EECF244321}">
                <p14:modId xmlns:p14="http://schemas.microsoft.com/office/powerpoint/2010/main" val="395409336"/>
              </p:ext>
            </p:extLst>
          </p:nvPr>
        </p:nvGraphicFramePr>
        <p:xfrm>
          <a:off x="1708229" y="4812105"/>
          <a:ext cx="4989473" cy="491995"/>
        </p:xfrm>
        <a:graphic>
          <a:graphicData uri="http://schemas.openxmlformats.org/presentationml/2006/ole">
            <mc:AlternateContent xmlns:mc="http://schemas.openxmlformats.org/markup-compatibility/2006">
              <mc:Choice xmlns:v="urn:schemas-microsoft-com:vml" Requires="v">
                <p:oleObj name="Equation" r:id="rId5" imgW="2844720" imgH="279360" progId="Equation.DSMT4">
                  <p:embed/>
                </p:oleObj>
              </mc:Choice>
              <mc:Fallback>
                <p:oleObj name="Equation" r:id="rId5" imgW="2844720" imgH="279360" progId="Equation.DSMT4">
                  <p:embed/>
                  <p:pic>
                    <p:nvPicPr>
                      <p:cNvPr id="9" name="Object 8">
                        <a:extLst>
                          <a:ext uri="{FF2B5EF4-FFF2-40B4-BE49-F238E27FC236}">
                            <a16:creationId xmlns:a16="http://schemas.microsoft.com/office/drawing/2014/main" id="{254F00CD-4A0D-4148-8323-8EE94771C87A}"/>
                          </a:ext>
                        </a:extLst>
                      </p:cNvPr>
                      <p:cNvPicPr/>
                      <p:nvPr/>
                    </p:nvPicPr>
                    <p:blipFill>
                      <a:blip r:embed="rId6"/>
                      <a:stretch>
                        <a:fillRect/>
                      </a:stretch>
                    </p:blipFill>
                    <p:spPr>
                      <a:xfrm>
                        <a:off x="1708229" y="4812105"/>
                        <a:ext cx="4989473" cy="49199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047491E6-6921-41A8-B413-00F62C92E603}"/>
              </a:ext>
            </a:extLst>
          </p:cNvPr>
          <p:cNvGraphicFramePr>
            <a:graphicFrameLocks noChangeAspect="1"/>
          </p:cNvGraphicFramePr>
          <p:nvPr>
            <p:extLst>
              <p:ext uri="{D42A27DB-BD31-4B8C-83A1-F6EECF244321}">
                <p14:modId xmlns:p14="http://schemas.microsoft.com/office/powerpoint/2010/main" val="1010476229"/>
              </p:ext>
            </p:extLst>
          </p:nvPr>
        </p:nvGraphicFramePr>
        <p:xfrm>
          <a:off x="3065813" y="5239725"/>
          <a:ext cx="5635625" cy="446087"/>
        </p:xfrm>
        <a:graphic>
          <a:graphicData uri="http://schemas.openxmlformats.org/presentationml/2006/ole">
            <mc:AlternateContent xmlns:mc="http://schemas.openxmlformats.org/markup-compatibility/2006">
              <mc:Choice xmlns:v="urn:schemas-microsoft-com:vml" Requires="v">
                <p:oleObj name="Equation" r:id="rId7" imgW="3213000" imgH="253800" progId="Equation.DSMT4">
                  <p:embed/>
                </p:oleObj>
              </mc:Choice>
              <mc:Fallback>
                <p:oleObj name="Equation" r:id="rId7" imgW="3213000" imgH="253800" progId="Equation.DSMT4">
                  <p:embed/>
                  <p:pic>
                    <p:nvPicPr>
                      <p:cNvPr id="7" name="Object 6">
                        <a:extLst>
                          <a:ext uri="{FF2B5EF4-FFF2-40B4-BE49-F238E27FC236}">
                            <a16:creationId xmlns:a16="http://schemas.microsoft.com/office/drawing/2014/main" id="{AC6D378C-48A8-48E0-85D5-F38E17B3C259}"/>
                          </a:ext>
                        </a:extLst>
                      </p:cNvPr>
                      <p:cNvPicPr/>
                      <p:nvPr/>
                    </p:nvPicPr>
                    <p:blipFill>
                      <a:blip r:embed="rId8"/>
                      <a:stretch>
                        <a:fillRect/>
                      </a:stretch>
                    </p:blipFill>
                    <p:spPr>
                      <a:xfrm>
                        <a:off x="3065813" y="5239725"/>
                        <a:ext cx="5635625" cy="44608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8101BF6A-F713-4DD4-A2CB-CDA776EAAC3A}"/>
              </a:ext>
            </a:extLst>
          </p:cNvPr>
          <p:cNvGraphicFramePr>
            <a:graphicFrameLocks noChangeAspect="1"/>
          </p:cNvGraphicFramePr>
          <p:nvPr>
            <p:extLst>
              <p:ext uri="{D42A27DB-BD31-4B8C-83A1-F6EECF244321}">
                <p14:modId xmlns:p14="http://schemas.microsoft.com/office/powerpoint/2010/main" val="3245144620"/>
              </p:ext>
            </p:extLst>
          </p:nvPr>
        </p:nvGraphicFramePr>
        <p:xfrm>
          <a:off x="3091325" y="5664900"/>
          <a:ext cx="2984500" cy="490538"/>
        </p:xfrm>
        <a:graphic>
          <a:graphicData uri="http://schemas.openxmlformats.org/presentationml/2006/ole">
            <mc:AlternateContent xmlns:mc="http://schemas.openxmlformats.org/markup-compatibility/2006">
              <mc:Choice xmlns:v="urn:schemas-microsoft-com:vml" Requires="v">
                <p:oleObj name="Equation" r:id="rId9" imgW="1701720" imgH="279360" progId="Equation.DSMT4">
                  <p:embed/>
                </p:oleObj>
              </mc:Choice>
              <mc:Fallback>
                <p:oleObj name="Equation" r:id="rId9" imgW="1701720" imgH="279360" progId="Equation.DSMT4">
                  <p:embed/>
                  <p:pic>
                    <p:nvPicPr>
                      <p:cNvPr id="11" name="Object 10">
                        <a:extLst>
                          <a:ext uri="{FF2B5EF4-FFF2-40B4-BE49-F238E27FC236}">
                            <a16:creationId xmlns:a16="http://schemas.microsoft.com/office/drawing/2014/main" id="{047491E6-6921-41A8-B413-00F62C92E603}"/>
                          </a:ext>
                        </a:extLst>
                      </p:cNvPr>
                      <p:cNvPicPr/>
                      <p:nvPr/>
                    </p:nvPicPr>
                    <p:blipFill>
                      <a:blip r:embed="rId10"/>
                      <a:stretch>
                        <a:fillRect/>
                      </a:stretch>
                    </p:blipFill>
                    <p:spPr>
                      <a:xfrm>
                        <a:off x="3091325" y="5664900"/>
                        <a:ext cx="2984500" cy="490538"/>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6E0F8DBF-83CA-4C80-A48F-23174F136D0B}"/>
              </a:ext>
            </a:extLst>
          </p:cNvPr>
          <p:cNvGraphicFramePr>
            <a:graphicFrameLocks noChangeAspect="1"/>
          </p:cNvGraphicFramePr>
          <p:nvPr>
            <p:extLst>
              <p:ext uri="{D42A27DB-BD31-4B8C-83A1-F6EECF244321}">
                <p14:modId xmlns:p14="http://schemas.microsoft.com/office/powerpoint/2010/main" val="2062751732"/>
              </p:ext>
            </p:extLst>
          </p:nvPr>
        </p:nvGraphicFramePr>
        <p:xfrm>
          <a:off x="3078742" y="6064513"/>
          <a:ext cx="1401763" cy="446087"/>
        </p:xfrm>
        <a:graphic>
          <a:graphicData uri="http://schemas.openxmlformats.org/presentationml/2006/ole">
            <mc:AlternateContent xmlns:mc="http://schemas.openxmlformats.org/markup-compatibility/2006">
              <mc:Choice xmlns:v="urn:schemas-microsoft-com:vml" Requires="v">
                <p:oleObj name="Equation" r:id="rId11" imgW="799920" imgH="253800" progId="Equation.DSMT4">
                  <p:embed/>
                </p:oleObj>
              </mc:Choice>
              <mc:Fallback>
                <p:oleObj name="Equation" r:id="rId11" imgW="799920" imgH="253800" progId="Equation.DSMT4">
                  <p:embed/>
                  <p:pic>
                    <p:nvPicPr>
                      <p:cNvPr id="12" name="Object 11">
                        <a:extLst>
                          <a:ext uri="{FF2B5EF4-FFF2-40B4-BE49-F238E27FC236}">
                            <a16:creationId xmlns:a16="http://schemas.microsoft.com/office/drawing/2014/main" id="{8101BF6A-F713-4DD4-A2CB-CDA776EAAC3A}"/>
                          </a:ext>
                        </a:extLst>
                      </p:cNvPr>
                      <p:cNvPicPr/>
                      <p:nvPr/>
                    </p:nvPicPr>
                    <p:blipFill>
                      <a:blip r:embed="rId12"/>
                      <a:stretch>
                        <a:fillRect/>
                      </a:stretch>
                    </p:blipFill>
                    <p:spPr>
                      <a:xfrm>
                        <a:off x="3078742" y="6064513"/>
                        <a:ext cx="1401763" cy="446087"/>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8DEC9A40-C5AE-4D52-941C-ABD2D55939A7}"/>
              </a:ext>
            </a:extLst>
          </p:cNvPr>
          <p:cNvSpPr txBox="1"/>
          <p:nvPr/>
        </p:nvSpPr>
        <p:spPr>
          <a:xfrm>
            <a:off x="4379640" y="6064513"/>
            <a:ext cx="609600"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lang="en-US" dirty="0"/>
          </a:p>
        </p:txBody>
      </p:sp>
      <p:pic>
        <p:nvPicPr>
          <p:cNvPr id="15" name="Audio 14">
            <a:hlinkClick r:id="" action="ppaction://media"/>
            <a:extLst>
              <a:ext uri="{FF2B5EF4-FFF2-40B4-BE49-F238E27FC236}">
                <a16:creationId xmlns:a16="http://schemas.microsoft.com/office/drawing/2014/main" id="{20F5B919-79E1-4738-9BD0-D7064A4EB0FF}"/>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75634384"/>
      </p:ext>
    </p:extLst>
  </p:cSld>
  <p:clrMapOvr>
    <a:masterClrMapping/>
  </p:clrMapOvr>
  <mc:AlternateContent xmlns:mc="http://schemas.openxmlformats.org/markup-compatibility/2006" xmlns:p14="http://schemas.microsoft.com/office/powerpoint/2010/main">
    <mc:Choice Requires="p14">
      <p:transition spd="slow" p14:dur="2000" advTm="136469"/>
    </mc:Choice>
    <mc:Fallback xmlns="">
      <p:transition spd="slow" advTm="136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5"/>
                </p:tgtEl>
              </p:cMediaNode>
            </p:audio>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of the trace</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For example, if</a:t>
            </a:r>
          </a:p>
          <a:p>
            <a:endParaRPr lang="en-US" dirty="0"/>
          </a:p>
          <a:p>
            <a:endParaRPr lang="en-US" dirty="0"/>
          </a:p>
          <a:p>
            <a:endParaRPr lang="en-US" dirty="0"/>
          </a:p>
          <a:p>
            <a:endParaRPr lang="en-US" dirty="0"/>
          </a:p>
          <a:p>
            <a:pPr marL="0" indent="0">
              <a:buNone/>
            </a:pPr>
            <a:r>
              <a:rPr lang="en-US" dirty="0"/>
              <a:t>    then </a:t>
            </a:r>
            <a:r>
              <a:rPr lang="en-US" dirty="0">
                <a:latin typeface="Times New Roman" panose="02020603050405020304" pitchFamily="18" charset="0"/>
              </a:rPr>
              <a:t>det( </a:t>
            </a:r>
            <a:r>
              <a:rPr lang="en-US" i="1" dirty="0">
                <a:latin typeface="Times New Roman" panose="02020603050405020304" pitchFamily="18" charset="0"/>
              </a:rPr>
              <a:t>I</a:t>
            </a:r>
            <a:r>
              <a:rPr lang="en-US" dirty="0">
                <a:latin typeface="Times New Roman" panose="02020603050405020304" pitchFamily="18" charset="0"/>
              </a:rPr>
              <a:t> + 0.1</a:t>
            </a:r>
            <a:r>
              <a:rPr lang="en-US" i="1" dirty="0">
                <a:latin typeface="Times New Roman" panose="02020603050405020304" pitchFamily="18" charset="0"/>
              </a:rPr>
              <a:t>A</a:t>
            </a:r>
            <a:r>
              <a:rPr lang="en-US" dirty="0">
                <a:latin typeface="Times New Roman" panose="02020603050405020304" pitchFamily="18" charset="0"/>
              </a:rPr>
              <a:t> ) ≈ 1 + 0.1·2.51528 = 1.251528</a:t>
            </a:r>
          </a:p>
          <a:p>
            <a:pPr marL="800100" lvl="1"/>
            <a:r>
              <a:rPr lang="en-US" dirty="0"/>
              <a:t>In reality, </a:t>
            </a:r>
            <a:r>
              <a:rPr lang="en-US" dirty="0">
                <a:latin typeface="Times New Roman" panose="02020603050405020304" pitchFamily="18" charset="0"/>
              </a:rPr>
              <a:t>det( </a:t>
            </a:r>
            <a:r>
              <a:rPr lang="en-US" i="1" dirty="0">
                <a:latin typeface="Times New Roman" panose="02020603050405020304" pitchFamily="18" charset="0"/>
              </a:rPr>
              <a:t>I</a:t>
            </a:r>
            <a:r>
              <a:rPr lang="en-US" dirty="0">
                <a:latin typeface="Times New Roman" panose="02020603050405020304" pitchFamily="18" charset="0"/>
              </a:rPr>
              <a:t> + 0.1</a:t>
            </a:r>
            <a:r>
              <a:rPr lang="en-US" i="1" dirty="0">
                <a:latin typeface="Times New Roman" panose="02020603050405020304" pitchFamily="18" charset="0"/>
              </a:rPr>
              <a:t>A</a:t>
            </a:r>
            <a:r>
              <a:rPr lang="en-US" dirty="0">
                <a:latin typeface="Times New Roman" panose="02020603050405020304" pitchFamily="18" charset="0"/>
              </a:rPr>
              <a:t> ) ≈ 1.259198</a:t>
            </a:r>
          </a:p>
          <a:p>
            <a:pPr marL="57150" indent="0">
              <a:buNone/>
            </a:pPr>
            <a:r>
              <a:rPr lang="en-US" dirty="0"/>
              <a:t> </a:t>
            </a:r>
          </a:p>
        </p:txBody>
      </p:sp>
      <p:sp>
        <p:nvSpPr>
          <p:cNvPr id="4" name="Footer Placeholder 3"/>
          <p:cNvSpPr>
            <a:spLocks noGrp="1"/>
          </p:cNvSpPr>
          <p:nvPr>
            <p:ph type="ftr" sz="quarter" idx="11"/>
          </p:nvPr>
        </p:nvSpPr>
        <p:spPr/>
        <p:txBody>
          <a:bodyPr/>
          <a:lstStyle/>
          <a:p>
            <a:r>
              <a:rPr lang="en-US"/>
              <a:t>The trace of a matrix</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6" name="Object 15">
            <a:extLst>
              <a:ext uri="{FF2B5EF4-FFF2-40B4-BE49-F238E27FC236}">
                <a16:creationId xmlns:a16="http://schemas.microsoft.com/office/drawing/2014/main" id="{6E689478-2315-4451-9B28-B8A1F281D0C7}"/>
              </a:ext>
            </a:extLst>
          </p:cNvPr>
          <p:cNvGraphicFramePr>
            <a:graphicFrameLocks noChangeAspect="1"/>
          </p:cNvGraphicFramePr>
          <p:nvPr>
            <p:extLst>
              <p:ext uri="{D42A27DB-BD31-4B8C-83A1-F6EECF244321}">
                <p14:modId xmlns:p14="http://schemas.microsoft.com/office/powerpoint/2010/main" val="3916557326"/>
              </p:ext>
            </p:extLst>
          </p:nvPr>
        </p:nvGraphicFramePr>
        <p:xfrm>
          <a:off x="2633662" y="2000241"/>
          <a:ext cx="3876675" cy="1252537"/>
        </p:xfrm>
        <a:graphic>
          <a:graphicData uri="http://schemas.openxmlformats.org/presentationml/2006/ole">
            <mc:AlternateContent xmlns:mc="http://schemas.openxmlformats.org/markup-compatibility/2006">
              <mc:Choice xmlns:v="urn:schemas-microsoft-com:vml" Requires="v">
                <p:oleObj name="Equation" r:id="rId5" imgW="2209680" imgH="711000" progId="Equation.DSMT4">
                  <p:embed/>
                </p:oleObj>
              </mc:Choice>
              <mc:Fallback>
                <p:oleObj name="Equation" r:id="rId5" imgW="2209680" imgH="711000" progId="Equation.DSMT4">
                  <p:embed/>
                  <p:pic>
                    <p:nvPicPr>
                      <p:cNvPr id="7" name="Object 6">
                        <a:extLst>
                          <a:ext uri="{FF2B5EF4-FFF2-40B4-BE49-F238E27FC236}">
                            <a16:creationId xmlns:a16="http://schemas.microsoft.com/office/drawing/2014/main" id="{AC6D378C-48A8-48E0-85D5-F38E17B3C259}"/>
                          </a:ext>
                        </a:extLst>
                      </p:cNvPr>
                      <p:cNvPicPr/>
                      <p:nvPr/>
                    </p:nvPicPr>
                    <p:blipFill>
                      <a:blip r:embed="rId6"/>
                      <a:stretch>
                        <a:fillRect/>
                      </a:stretch>
                    </p:blipFill>
                    <p:spPr>
                      <a:xfrm>
                        <a:off x="2633662" y="2000241"/>
                        <a:ext cx="3876675" cy="1252537"/>
                      </a:xfrm>
                      <a:prstGeom prst="rect">
                        <a:avLst/>
                      </a:prstGeom>
                    </p:spPr>
                  </p:pic>
                </p:oleObj>
              </mc:Fallback>
            </mc:AlternateContent>
          </a:graphicData>
        </a:graphic>
      </p:graphicFrame>
      <p:pic>
        <p:nvPicPr>
          <p:cNvPr id="20" name="Audio 19">
            <a:hlinkClick r:id="" action="ppaction://media"/>
            <a:extLst>
              <a:ext uri="{FF2B5EF4-FFF2-40B4-BE49-F238E27FC236}">
                <a16:creationId xmlns:a16="http://schemas.microsoft.com/office/drawing/2014/main" id="{13225035-BD91-4506-B6C4-95CEA60BAA9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75778885"/>
      </p:ext>
    </p:extLst>
  </p:cSld>
  <p:clrMapOvr>
    <a:masterClrMapping/>
  </p:clrMapOvr>
  <mc:AlternateContent xmlns:mc="http://schemas.openxmlformats.org/markup-compatibility/2006" xmlns:p14="http://schemas.microsoft.com/office/powerpoint/2010/main">
    <mc:Choice Requires="p14">
      <p:transition spd="slow" p14:dur="2000" advTm="46163"/>
    </mc:Choice>
    <mc:Fallback xmlns="">
      <p:transition spd="slow" advTm="46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Know the definition of the trace</a:t>
            </a:r>
          </a:p>
          <a:p>
            <a:pPr lvl="1"/>
            <a:r>
              <a:rPr lang="en-US" dirty="0"/>
              <a:t>Understand that it is a linear function</a:t>
            </a:r>
          </a:p>
          <a:p>
            <a:pPr lvl="1"/>
            <a:r>
              <a:rPr lang="en-US" dirty="0"/>
              <a:t>Are aware of an application thereof</a:t>
            </a:r>
          </a:p>
        </p:txBody>
      </p:sp>
      <p:sp>
        <p:nvSpPr>
          <p:cNvPr id="4" name="Footer Placeholder 3"/>
          <p:cNvSpPr>
            <a:spLocks noGrp="1"/>
          </p:cNvSpPr>
          <p:nvPr>
            <p:ph type="ftr" sz="quarter" idx="11"/>
          </p:nvPr>
        </p:nvSpPr>
        <p:spPr/>
        <p:txBody>
          <a:bodyPr/>
          <a:lstStyle/>
          <a:p>
            <a:r>
              <a:rPr lang="en-US"/>
              <a:t>The trace of a matrix</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9</a:t>
            </a:fld>
            <a:endParaRPr lang="en-CA"/>
          </a:p>
        </p:txBody>
      </p:sp>
      <p:pic>
        <p:nvPicPr>
          <p:cNvPr id="5" name="Audio 4">
            <a:hlinkClick r:id="" action="ppaction://media"/>
            <a:extLst>
              <a:ext uri="{FF2B5EF4-FFF2-40B4-BE49-F238E27FC236}">
                <a16:creationId xmlns:a16="http://schemas.microsoft.com/office/drawing/2014/main" id="{210A64FF-99E9-4B98-9409-CC6312B5D9B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11820"/>
    </mc:Choice>
    <mc:Fallback xmlns="">
      <p:transition spd="slow" advTm="11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5|7.3"/>
</p:tagLst>
</file>

<file path=ppt/tags/tag2.xml><?xml version="1.0" encoding="utf-8"?>
<p:tagLst xmlns:a="http://schemas.openxmlformats.org/drawingml/2006/main" xmlns:r="http://schemas.openxmlformats.org/officeDocument/2006/relationships" xmlns:p="http://schemas.openxmlformats.org/presentationml/2006/main">
  <p:tag name="TIMING" val="|14.1|22|11.6|13.4"/>
</p:tagLst>
</file>

<file path=ppt/tags/tag3.xml><?xml version="1.0" encoding="utf-8"?>
<p:tagLst xmlns:a="http://schemas.openxmlformats.org/drawingml/2006/main" xmlns:r="http://schemas.openxmlformats.org/officeDocument/2006/relationships" xmlns:p="http://schemas.openxmlformats.org/presentationml/2006/main">
  <p:tag name="TIMING" val="|39.6|25.8|4.7"/>
</p:tagLst>
</file>

<file path=ppt/tags/tag4.xml><?xml version="1.0" encoding="utf-8"?>
<p:tagLst xmlns:a="http://schemas.openxmlformats.org/drawingml/2006/main" xmlns:r="http://schemas.openxmlformats.org/officeDocument/2006/relationships" xmlns:p="http://schemas.openxmlformats.org/presentationml/2006/main">
  <p:tag name="TIMING" val="|26.4|13.3|34.3"/>
</p:tagLst>
</file>

<file path=ppt/tags/tag5.xml><?xml version="1.0" encoding="utf-8"?>
<p:tagLst xmlns:a="http://schemas.openxmlformats.org/drawingml/2006/main" xmlns:r="http://schemas.openxmlformats.org/officeDocument/2006/relationships" xmlns:p="http://schemas.openxmlformats.org/presentationml/2006/main">
  <p:tag name="TIMING" val="|54.8|7.4|15.5|8.2|13.9|24.9|4.4"/>
</p:tagLst>
</file>

<file path=ppt/tags/tag6.xml><?xml version="1.0" encoding="utf-8"?>
<p:tagLst xmlns:a="http://schemas.openxmlformats.org/drawingml/2006/main" xmlns:r="http://schemas.openxmlformats.org/officeDocument/2006/relationships" xmlns:p="http://schemas.openxmlformats.org/presentationml/2006/main">
  <p:tag name="TIMING" val="|6.9|18.9"/>
</p:tagLst>
</file>

<file path=ppt/tags/tag7.xml><?xml version="1.0" encoding="utf-8"?>
<p:tagLst xmlns:a="http://schemas.openxmlformats.org/drawingml/2006/main" xmlns:r="http://schemas.openxmlformats.org/officeDocument/2006/relationships" xmlns:p="http://schemas.openxmlformats.org/presentationml/2006/main">
  <p:tag name="TIMING" val="|3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44015</TotalTime>
  <Words>691</Words>
  <Application>Microsoft Office PowerPoint</Application>
  <PresentationFormat>On-screen Show (4:3)</PresentationFormat>
  <Paragraphs>107</Paragraphs>
  <Slides>13</Slides>
  <Notes>0</Notes>
  <HiddenSlides>0</HiddenSlides>
  <MMClips>13</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4" baseType="lpstr">
      <vt:lpstr>Arial</vt:lpstr>
      <vt:lpstr>Bookman Old Style</vt:lpstr>
      <vt:lpstr>Calibri</vt:lpstr>
      <vt:lpstr>Cambria</vt:lpstr>
      <vt:lpstr>Consolas</vt:lpstr>
      <vt:lpstr>Constantia</vt:lpstr>
      <vt:lpstr>Georgia</vt:lpstr>
      <vt:lpstr>Symbol</vt:lpstr>
      <vt:lpstr>Times New Roman</vt:lpstr>
      <vt:lpstr>Office Theme</vt:lpstr>
      <vt:lpstr>Equation</vt:lpstr>
      <vt:lpstr>9.2 The trace of a matrix</vt:lpstr>
      <vt:lpstr>Introduction</vt:lpstr>
      <vt:lpstr>The trace</vt:lpstr>
      <vt:lpstr>The trace is linear</vt:lpstr>
      <vt:lpstr>The trace is linear</vt:lpstr>
      <vt:lpstr>Application of the trace</vt:lpstr>
      <vt:lpstr>Application of the trace</vt:lpstr>
      <vt:lpstr>Application of the trace</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1106</cp:revision>
  <dcterms:created xsi:type="dcterms:W3CDTF">2020-04-30T19:27:29Z</dcterms:created>
  <dcterms:modified xsi:type="dcterms:W3CDTF">2021-07-22T13:17:44Z</dcterms:modified>
</cp:coreProperties>
</file>